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4" r:id="rId5"/>
    <p:sldId id="258" r:id="rId6"/>
    <p:sldId id="265" r:id="rId7"/>
    <p:sldId id="261" r:id="rId8"/>
    <p:sldId id="263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2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8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3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7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2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2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8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9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3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8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3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6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69BD4-D50E-4C23-94B8-FBEC8A9C1DDE}" type="datetimeFigureOut">
              <a:rPr lang="en-US" smtClean="0"/>
              <a:t>8/26/20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CC12-DAD6-42ED-8D04-440DE1367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3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dmissions@lincolnuca.edu" TargetMode="External"/><Relationship Id="rId4" Type="http://schemas.openxmlformats.org/officeDocument/2006/relationships/hyperlink" Target="mailto:records@lincolnuca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DD15CFF2-2FEF-488D-8E20-3A8915C10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6403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EEEC6F1-92E9-475C-ABC9-A174AEE2A72E}"/>
              </a:ext>
            </a:extLst>
          </p:cNvPr>
          <p:cNvSpPr txBox="1"/>
          <p:nvPr/>
        </p:nvSpPr>
        <p:spPr>
          <a:xfrm>
            <a:off x="-83890" y="4514499"/>
            <a:ext cx="1227589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STUDENT 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B7549B-32E4-4712-8113-F9887DD87850}"/>
              </a:ext>
            </a:extLst>
          </p:cNvPr>
          <p:cNvSpPr txBox="1"/>
          <p:nvPr/>
        </p:nvSpPr>
        <p:spPr>
          <a:xfrm>
            <a:off x="-2" y="5515603"/>
            <a:ext cx="1219200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-109057" y="1782169"/>
            <a:ext cx="1219734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Services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70933" y="3151041"/>
            <a:ext cx="911159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buFontTx/>
              <a:buChar char="-"/>
            </a:pPr>
            <a:r>
              <a:rPr lang="en-US" sz="3200" dirty="0"/>
              <a:t>Request for an official letter </a:t>
            </a:r>
            <a:r>
              <a:rPr lang="en-US" sz="3200" dirty="0">
                <a:solidFill>
                  <a:srgbClr val="C00000"/>
                </a:solidFill>
              </a:rPr>
              <a:t>(3 business days)</a:t>
            </a:r>
          </a:p>
          <a:p>
            <a:pPr marL="457200" indent="-457200" fontAlgn="base">
              <a:buFontTx/>
              <a:buChar char="-"/>
            </a:pPr>
            <a:r>
              <a:rPr lang="en-US" sz="3200" dirty="0"/>
              <a:t>Request for I-20  </a:t>
            </a:r>
            <a:r>
              <a:rPr lang="en-US" sz="3200" dirty="0">
                <a:solidFill>
                  <a:srgbClr val="C00000"/>
                </a:solidFill>
              </a:rPr>
              <a:t>(5 business days) </a:t>
            </a:r>
          </a:p>
          <a:p>
            <a:pPr marL="457200" indent="-457200" fontAlgn="base">
              <a:buFontTx/>
              <a:buChar char="-"/>
            </a:pPr>
            <a:r>
              <a:rPr lang="en-US" sz="3200" dirty="0"/>
              <a:t>Documents for travel outside the United States</a:t>
            </a:r>
          </a:p>
          <a:p>
            <a:pPr marL="457200" indent="-457200" fontAlgn="base">
              <a:buFontTx/>
              <a:buChar char="-"/>
            </a:pPr>
            <a:r>
              <a:rPr lang="en-US" sz="3200" dirty="0"/>
              <a:t>Student ID card</a:t>
            </a:r>
          </a:p>
          <a:p>
            <a:pPr marL="457200" indent="-457200" fontAlgn="base">
              <a:buFontTx/>
              <a:buChar char="-"/>
            </a:pPr>
            <a:r>
              <a:rPr lang="en-US" sz="3200" dirty="0"/>
              <a:t>New Student Admissions</a:t>
            </a:r>
          </a:p>
          <a:p>
            <a:pPr marL="457200" indent="-457200" fontAlgn="base">
              <a:buFontTx/>
              <a:buChar char="-"/>
            </a:pPr>
            <a:endParaRPr lang="en-US" sz="3200" dirty="0"/>
          </a:p>
          <a:p>
            <a:pPr fontAlgn="base"/>
            <a:endParaRPr lang="en-US" sz="3200" dirty="0"/>
          </a:p>
          <a:p>
            <a:pPr marL="457200" indent="-457200" fontAlgn="base">
              <a:buFontTx/>
              <a:buChar char="-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261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0" y="1690688"/>
            <a:ext cx="1219734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 Policy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36642" y="3016251"/>
            <a:ext cx="911337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660033"/>
                </a:solidFill>
              </a:rPr>
              <a:t>Attending classes is essential</a:t>
            </a:r>
            <a:r>
              <a:rPr lang="en-US" sz="2800" dirty="0"/>
              <a:t>, you are expected to be present for scheduled class periods, to be punctual, and to remain in class for the entire time. 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Excessive absence results in dismissal from the university.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defRPr/>
            </a:pPr>
            <a:r>
              <a:rPr lang="en-US" sz="2400" dirty="0"/>
              <a:t>	</a:t>
            </a:r>
          </a:p>
          <a:p>
            <a:pPr algn="ctr"/>
            <a:endParaRPr lang="en-US" sz="2800" i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8907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0" y="1690688"/>
            <a:ext cx="1219734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 Policy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0235" y="3191824"/>
            <a:ext cx="1080501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>
              <a:defRPr/>
            </a:pPr>
            <a:r>
              <a:rPr lang="en-US" sz="2400" b="1" dirty="0">
                <a:solidFill>
                  <a:srgbClr val="660033"/>
                </a:solidFill>
              </a:rPr>
              <a:t>Administrative policy on absence from classes is as follows:</a:t>
            </a:r>
            <a:r>
              <a:rPr lang="en-US" sz="2400" dirty="0"/>
              <a:t>	</a:t>
            </a:r>
          </a:p>
          <a:p>
            <a:pPr marL="609600" indent="-609600" algn="ctr">
              <a:defRPr/>
            </a:pPr>
            <a:endParaRPr lang="en-US" sz="2400" u="sng" dirty="0">
              <a:solidFill>
                <a:srgbClr val="C00000"/>
              </a:solidFill>
            </a:endParaRPr>
          </a:p>
          <a:p>
            <a:pPr marL="609600" indent="-609600">
              <a:defRPr/>
            </a:pPr>
            <a:r>
              <a:rPr lang="en-US" sz="2400" dirty="0">
                <a:solidFill>
                  <a:srgbClr val="660033"/>
                </a:solidFill>
              </a:rPr>
              <a:t>	Warning Notice</a:t>
            </a:r>
            <a:r>
              <a:rPr lang="en-US" sz="2400" dirty="0"/>
              <a:t> is issued after missing </a:t>
            </a:r>
            <a:r>
              <a:rPr lang="en-US" sz="2400" dirty="0">
                <a:solidFill>
                  <a:srgbClr val="660033"/>
                </a:solidFill>
              </a:rPr>
              <a:t>12% </a:t>
            </a:r>
            <a:r>
              <a:rPr lang="en-US" sz="2400" dirty="0"/>
              <a:t>of all classes</a:t>
            </a:r>
          </a:p>
          <a:p>
            <a:pPr marL="609600" indent="-609600">
              <a:defRPr/>
            </a:pPr>
            <a:r>
              <a:rPr lang="en-US" sz="2400" dirty="0"/>
              <a:t>	Placed on</a:t>
            </a:r>
            <a:r>
              <a:rPr lang="en-US" sz="2400" dirty="0">
                <a:solidFill>
                  <a:srgbClr val="660033"/>
                </a:solidFill>
              </a:rPr>
              <a:t> Probation </a:t>
            </a:r>
            <a:r>
              <a:rPr lang="en-US" sz="2400" dirty="0"/>
              <a:t>after missing </a:t>
            </a:r>
            <a:r>
              <a:rPr lang="en-US" sz="2400" dirty="0">
                <a:solidFill>
                  <a:srgbClr val="660033"/>
                </a:solidFill>
              </a:rPr>
              <a:t>18% </a:t>
            </a:r>
            <a:r>
              <a:rPr lang="en-US" sz="2400" dirty="0"/>
              <a:t>of all classes</a:t>
            </a:r>
          </a:p>
          <a:p>
            <a:pPr marL="609600" indent="-609600">
              <a:defRPr/>
            </a:pPr>
            <a:r>
              <a:rPr lang="en-US" sz="2400" dirty="0">
                <a:solidFill>
                  <a:srgbClr val="660033"/>
                </a:solidFill>
              </a:rPr>
              <a:t>	Dismissed </a:t>
            </a:r>
            <a:r>
              <a:rPr lang="en-US" sz="2400" dirty="0"/>
              <a:t>from the University after missing </a:t>
            </a:r>
            <a:r>
              <a:rPr lang="en-US" sz="2400" dirty="0">
                <a:solidFill>
                  <a:srgbClr val="660033"/>
                </a:solidFill>
              </a:rPr>
              <a:t>30% </a:t>
            </a:r>
            <a:r>
              <a:rPr lang="en-US" sz="2400" dirty="0"/>
              <a:t>of all classes </a:t>
            </a:r>
          </a:p>
          <a:p>
            <a:pPr marL="609600" indent="-609600">
              <a:defRPr/>
            </a:pPr>
            <a:r>
              <a:rPr lang="en-US" sz="2400" dirty="0"/>
              <a:t>	</a:t>
            </a:r>
          </a:p>
          <a:p>
            <a:pPr marL="609600" indent="-609600">
              <a:defRPr/>
            </a:pPr>
            <a:r>
              <a:rPr lang="en-US" sz="2400" dirty="0"/>
              <a:t>Instructors may </a:t>
            </a:r>
            <a:r>
              <a:rPr lang="en-US" sz="2400" u="sng" dirty="0">
                <a:solidFill>
                  <a:srgbClr val="660033"/>
                </a:solidFill>
              </a:rPr>
              <a:t>dismiss</a:t>
            </a:r>
            <a:r>
              <a:rPr lang="en-US" sz="2400" dirty="0"/>
              <a:t> you from classes after missing </a:t>
            </a:r>
            <a:r>
              <a:rPr lang="en-US" sz="2400" dirty="0">
                <a:solidFill>
                  <a:srgbClr val="660033"/>
                </a:solidFill>
              </a:rPr>
              <a:t>3</a:t>
            </a:r>
            <a:r>
              <a:rPr lang="en-US" sz="2400" dirty="0"/>
              <a:t> consecutive class meetings.</a:t>
            </a:r>
          </a:p>
          <a:p>
            <a:pPr algn="ctr"/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4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-5343" y="1724153"/>
            <a:ext cx="1219734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Student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30564" y="3806824"/>
            <a:ext cx="1059641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600" dirty="0"/>
          </a:p>
          <a:p>
            <a:pPr marL="285750" indent="-285750" algn="just">
              <a:buFontTx/>
              <a:buChar char="-"/>
            </a:pPr>
            <a:r>
              <a:rPr lang="en-US" b="1" dirty="0">
                <a:solidFill>
                  <a:srgbClr val="660033"/>
                </a:solidFill>
              </a:rPr>
              <a:t>Register full course</a:t>
            </a:r>
            <a:r>
              <a:rPr lang="en-US" dirty="0"/>
              <a:t> of study during Spring and Fall semester; if you cannot study full-time, contact us immediately. (9 units for Graduate Level or 12 units for Undergraduate Level); </a:t>
            </a:r>
          </a:p>
          <a:p>
            <a:pPr marL="285750" indent="-285750" algn="just">
              <a:buFontTx/>
              <a:buChar char="-"/>
            </a:pPr>
            <a:r>
              <a:rPr lang="en-US" b="1" dirty="0">
                <a:solidFill>
                  <a:srgbClr val="660033"/>
                </a:solidFill>
              </a:rPr>
              <a:t>Attend and pass all classes;</a:t>
            </a:r>
            <a:r>
              <a:rPr lang="en-US" dirty="0"/>
              <a:t> </a:t>
            </a:r>
          </a:p>
          <a:p>
            <a:pPr marL="285750" indent="-285750" algn="just">
              <a:buFontTx/>
              <a:buChar char="-"/>
            </a:pPr>
            <a:r>
              <a:rPr lang="en-US" dirty="0"/>
              <a:t>Contact us </a:t>
            </a:r>
            <a:r>
              <a:rPr lang="en-US" b="1" dirty="0">
                <a:solidFill>
                  <a:srgbClr val="660033"/>
                </a:solidFill>
              </a:rPr>
              <a:t>45 days</a:t>
            </a:r>
            <a:r>
              <a:rPr lang="en-US" dirty="0"/>
              <a:t> before your I-20 expires; Check your </a:t>
            </a:r>
            <a:r>
              <a:rPr lang="en-US" b="1" dirty="0">
                <a:solidFill>
                  <a:srgbClr val="660033"/>
                </a:solidFill>
              </a:rPr>
              <a:t>I-20 program end date.</a:t>
            </a:r>
            <a:endParaRPr lang="en-US" dirty="0"/>
          </a:p>
          <a:p>
            <a:pPr marL="285750" indent="-285750" algn="just">
              <a:buFontTx/>
              <a:buChar char="-"/>
            </a:pPr>
            <a:r>
              <a:rPr lang="en-US" dirty="0"/>
              <a:t>If you move, </a:t>
            </a:r>
            <a:r>
              <a:rPr lang="en-US" b="1" dirty="0">
                <a:solidFill>
                  <a:srgbClr val="660033"/>
                </a:solidFill>
              </a:rPr>
              <a:t>notify us of your new address within 10 day</a:t>
            </a:r>
            <a:r>
              <a:rPr lang="en-US" dirty="0"/>
              <a:t>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8F5B841-3DB3-4296-9AA6-099060C02E9F}"/>
              </a:ext>
            </a:extLst>
          </p:cNvPr>
          <p:cNvSpPr txBox="1"/>
          <p:nvPr/>
        </p:nvSpPr>
        <p:spPr>
          <a:xfrm>
            <a:off x="0" y="297266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responsibility as an F-1 student</a:t>
            </a:r>
          </a:p>
        </p:txBody>
      </p:sp>
    </p:spTree>
    <p:extLst>
      <p:ext uri="{BB962C8B-B14F-4D97-AF65-F5344CB8AC3E}">
        <p14:creationId xmlns:p14="http://schemas.microsoft.com/office/powerpoint/2010/main" val="483318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-5343" y="1724153"/>
            <a:ext cx="12197343" cy="769441"/>
          </a:xfrm>
          <a:prstGeom prst="rect">
            <a:avLst/>
          </a:prstGeom>
          <a:solidFill>
            <a:srgbClr val="FFC000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Student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38200" y="3009949"/>
            <a:ext cx="10825017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  <a:p>
            <a:pPr fontAlgn="base"/>
            <a:r>
              <a:rPr lang="en-US" sz="2400" b="1" dirty="0">
                <a:solidFill>
                  <a:srgbClr val="660033"/>
                </a:solidFill>
              </a:rPr>
              <a:t>Contact the Admissions and Records office if you are planning to do any of the following:</a:t>
            </a:r>
          </a:p>
          <a:p>
            <a:pPr fontAlgn="base"/>
            <a:endParaRPr lang="en-US" dirty="0"/>
          </a:p>
          <a:p>
            <a:pPr marL="285750" indent="-285750" fontAlgn="base">
              <a:buFontTx/>
              <a:buChar char="-"/>
            </a:pPr>
            <a:r>
              <a:rPr lang="en-US" dirty="0"/>
              <a:t>Change your program or educational level;</a:t>
            </a:r>
          </a:p>
          <a:p>
            <a:pPr marL="285750" indent="-285750" fontAlgn="base">
              <a:buFontTx/>
              <a:buChar char="-"/>
            </a:pPr>
            <a:r>
              <a:rPr lang="en-US" dirty="0"/>
              <a:t>Transfer to a new school or take a leave of absence;</a:t>
            </a:r>
          </a:p>
          <a:p>
            <a:pPr marL="285750" indent="-285750" fontAlgn="base">
              <a:buFontTx/>
              <a:buChar char="-"/>
            </a:pPr>
            <a:r>
              <a:rPr lang="en-US" dirty="0"/>
              <a:t>Travel outside the United States;</a:t>
            </a:r>
          </a:p>
          <a:p>
            <a:pPr marL="285750" indent="-285750" fontAlgn="base">
              <a:buFontTx/>
              <a:buChar char="-"/>
            </a:pPr>
            <a:r>
              <a:rPr lang="en-US" dirty="0"/>
              <a:t>DSO should be the first person you talk with if you have any questions regarding the legal requirements of your stay in the United States.</a:t>
            </a:r>
          </a:p>
          <a:p>
            <a:pPr fontAlgn="base"/>
            <a:endParaRPr lang="en-US" dirty="0"/>
          </a:p>
          <a:p>
            <a:pPr marL="285750" indent="-285750" fontAlgn="base">
              <a:buFontTx/>
              <a:buChar char="-"/>
            </a:pPr>
            <a:endParaRPr lang="en-US" dirty="0"/>
          </a:p>
          <a:p>
            <a:pPr algn="just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270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-5343" y="1724153"/>
            <a:ext cx="12197343" cy="769441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Office Hours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840573" y="3343815"/>
            <a:ext cx="84235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fontAlgn="base">
              <a:buFontTx/>
              <a:buChar char="-"/>
            </a:pPr>
            <a:endParaRPr lang="en-US" sz="3200" dirty="0"/>
          </a:p>
          <a:p>
            <a:pPr marL="457200" indent="-457200" fontAlgn="base">
              <a:buFontTx/>
              <a:buChar char="-"/>
            </a:pP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687221" y="3429000"/>
            <a:ext cx="9666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660033"/>
                </a:solidFill>
              </a:rPr>
              <a:t>Monday  -  Friday </a:t>
            </a:r>
            <a:r>
              <a:rPr lang="en-US" sz="3600" dirty="0"/>
              <a:t>		9:00 a.m. – 5:00 p.m.</a:t>
            </a:r>
          </a:p>
          <a:p>
            <a:r>
              <a:rPr lang="en-US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99428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43" y="0"/>
            <a:ext cx="12197343" cy="2264636"/>
          </a:xfrm>
        </p:spPr>
      </p:pic>
      <p:sp>
        <p:nvSpPr>
          <p:cNvPr id="4" name="TextBox 3"/>
          <p:cNvSpPr txBox="1"/>
          <p:nvPr/>
        </p:nvSpPr>
        <p:spPr>
          <a:xfrm>
            <a:off x="-5344" y="1879915"/>
            <a:ext cx="12197343" cy="769441"/>
          </a:xfrm>
          <a:prstGeom prst="rect">
            <a:avLst/>
          </a:prstGeom>
          <a:solidFill>
            <a:schemeClr val="accent4"/>
          </a:solidFill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4400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Us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10399" y="3744441"/>
            <a:ext cx="62706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400" dirty="0">
                <a:solidFill>
                  <a:srgbClr val="660033"/>
                </a:solidFill>
              </a:rPr>
              <a:t>Tel:  </a:t>
            </a:r>
            <a:r>
              <a:rPr lang="en-US" sz="2400" dirty="0"/>
              <a:t>(510) 628-8010</a:t>
            </a:r>
          </a:p>
          <a:p>
            <a:pPr fontAlgn="base"/>
            <a:r>
              <a:rPr lang="en-US" sz="2400" dirty="0">
                <a:solidFill>
                  <a:srgbClr val="660033"/>
                </a:solidFill>
              </a:rPr>
              <a:t>Fax: </a:t>
            </a:r>
            <a:r>
              <a:rPr lang="en-US" sz="2400" dirty="0"/>
              <a:t>(510) 628-8012</a:t>
            </a:r>
          </a:p>
          <a:p>
            <a:pPr fontAlgn="base"/>
            <a:r>
              <a:rPr lang="en-US" sz="2400" dirty="0">
                <a:solidFill>
                  <a:srgbClr val="660033"/>
                </a:solidFill>
              </a:rPr>
              <a:t>Admissions Email: </a:t>
            </a:r>
            <a:r>
              <a:rPr lang="en-US" sz="2400" dirty="0">
                <a:hlinkClick r:id="rId3"/>
              </a:rPr>
              <a:t>admissions@lincolnuca.edu</a:t>
            </a:r>
            <a:endParaRPr lang="en-US" sz="2400" dirty="0"/>
          </a:p>
          <a:p>
            <a:pPr fontAlgn="base"/>
            <a:r>
              <a:rPr lang="en-US" sz="2400" dirty="0">
                <a:solidFill>
                  <a:srgbClr val="660033"/>
                </a:solidFill>
              </a:rPr>
              <a:t>Records Email: </a:t>
            </a:r>
            <a:r>
              <a:rPr lang="en-US" sz="2400" dirty="0">
                <a:hlinkClick r:id="rId4"/>
              </a:rPr>
              <a:t>records@lincolnuca.edu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373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1475</TotalTime>
  <Words>267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Noppol Keeratiyakul</dc:creator>
  <cp:lastModifiedBy>Alexander Anokhin</cp:lastModifiedBy>
  <cp:revision>72</cp:revision>
  <cp:lastPrinted>2018-06-08T19:11:05Z</cp:lastPrinted>
  <dcterms:created xsi:type="dcterms:W3CDTF">2016-06-15T20:49:27Z</dcterms:created>
  <dcterms:modified xsi:type="dcterms:W3CDTF">2020-08-26T20:09:52Z</dcterms:modified>
</cp:coreProperties>
</file>